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3" r:id="rId10"/>
    <p:sldId id="264" r:id="rId11"/>
    <p:sldId id="265" r:id="rId12"/>
    <p:sldId id="291" r:id="rId13"/>
    <p:sldId id="266" r:id="rId14"/>
    <p:sldId id="289" r:id="rId15"/>
    <p:sldId id="283" r:id="rId16"/>
    <p:sldId id="267" r:id="rId17"/>
    <p:sldId id="268" r:id="rId18"/>
    <p:sldId id="269" r:id="rId19"/>
    <p:sldId id="293" r:id="rId20"/>
    <p:sldId id="270" r:id="rId21"/>
    <p:sldId id="271" r:id="rId22"/>
    <p:sldId id="272" r:id="rId23"/>
    <p:sldId id="273" r:id="rId24"/>
    <p:sldId id="275" r:id="rId25"/>
    <p:sldId id="285" r:id="rId26"/>
    <p:sldId id="284" r:id="rId27"/>
    <p:sldId id="276" r:id="rId28"/>
    <p:sldId id="277" r:id="rId29"/>
    <p:sldId id="286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2007 - 2008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кол-во</c:v>
                </c:pt>
                <c:pt idx="1">
                  <c:v>качество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</c:v>
                </c:pt>
                <c:pt idx="1">
                  <c:v>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2008 - 2009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кол-во</c:v>
                </c:pt>
                <c:pt idx="1">
                  <c:v>качество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103</c:v>
                </c:pt>
                <c:pt idx="1">
                  <c:v>86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2009 - 2010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кол-во</c:v>
                </c:pt>
                <c:pt idx="1">
                  <c:v>качество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112</c:v>
                </c:pt>
                <c:pt idx="1">
                  <c:v>96</c:v>
                </c:pt>
              </c:numCache>
            </c:numRef>
          </c:val>
        </c:ser>
        <c:shape val="box"/>
        <c:axId val="63636608"/>
        <c:axId val="63638144"/>
        <c:axId val="0"/>
      </c:bar3DChart>
      <c:catAx>
        <c:axId val="63636608"/>
        <c:scaling>
          <c:orientation val="minMax"/>
        </c:scaling>
        <c:axPos val="b"/>
        <c:tickLblPos val="nextTo"/>
        <c:crossAx val="63638144"/>
        <c:crosses val="autoZero"/>
        <c:auto val="1"/>
        <c:lblAlgn val="ctr"/>
        <c:lblOffset val="100"/>
      </c:catAx>
      <c:valAx>
        <c:axId val="63638144"/>
        <c:scaling>
          <c:orientation val="minMax"/>
        </c:scaling>
        <c:axPos val="l"/>
        <c:majorGridlines/>
        <c:numFmt formatCode="General" sourceLinked="1"/>
        <c:tickLblPos val="nextTo"/>
        <c:crossAx val="6363660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8188004277243117E-2"/>
          <c:y val="1.7656478495989367E-2"/>
          <c:w val="0.86837914357927548"/>
          <c:h val="0.8738997734789233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национальные виды</c:v>
                </c:pt>
                <c:pt idx="1">
                  <c:v>теннис</c:v>
                </c:pt>
                <c:pt idx="2">
                  <c:v>шашки и шахматы</c:v>
                </c:pt>
                <c:pt idx="3">
                  <c:v>лыжи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14</c:v>
                </c:pt>
                <c:pt idx="2">
                  <c:v>16</c:v>
                </c:pt>
                <c:pt idx="3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национальные виды</c:v>
                </c:pt>
                <c:pt idx="1">
                  <c:v>теннис</c:v>
                </c:pt>
                <c:pt idx="2">
                  <c:v>шашки и шахматы</c:v>
                </c:pt>
                <c:pt idx="3">
                  <c:v>лыжи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</c:v>
                </c:pt>
                <c:pt idx="1">
                  <c:v>18</c:v>
                </c:pt>
                <c:pt idx="2">
                  <c:v>17</c:v>
                </c:pt>
                <c:pt idx="3">
                  <c:v>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национальные виды</c:v>
                </c:pt>
                <c:pt idx="1">
                  <c:v>теннис</c:v>
                </c:pt>
                <c:pt idx="2">
                  <c:v>шашки и шахматы</c:v>
                </c:pt>
                <c:pt idx="3">
                  <c:v>лыжи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</c:v>
                </c:pt>
                <c:pt idx="1">
                  <c:v>20</c:v>
                </c:pt>
                <c:pt idx="2">
                  <c:v>19</c:v>
                </c:pt>
                <c:pt idx="3">
                  <c:v>26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2009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национальные виды</c:v>
                </c:pt>
                <c:pt idx="1">
                  <c:v>теннис</c:v>
                </c:pt>
                <c:pt idx="2">
                  <c:v>шашки и шахматы</c:v>
                </c:pt>
                <c:pt idx="3">
                  <c:v>лыжи 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19</c:v>
                </c:pt>
                <c:pt idx="1">
                  <c:v>20</c:v>
                </c:pt>
                <c:pt idx="2">
                  <c:v>21</c:v>
                </c:pt>
                <c:pt idx="3">
                  <c:v>26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национальные виды</c:v>
                </c:pt>
                <c:pt idx="1">
                  <c:v>теннис</c:v>
                </c:pt>
                <c:pt idx="2">
                  <c:v>шашки и шахматы</c:v>
                </c:pt>
                <c:pt idx="3">
                  <c:v>лыжи 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22</c:v>
                </c:pt>
              </c:numCache>
            </c:numRef>
          </c:val>
        </c:ser>
        <c:axId val="89006848"/>
        <c:axId val="89008384"/>
      </c:barChart>
      <c:catAx>
        <c:axId val="89006848"/>
        <c:scaling>
          <c:orientation val="minMax"/>
        </c:scaling>
        <c:axPos val="b"/>
        <c:tickLblPos val="nextTo"/>
        <c:crossAx val="89008384"/>
        <c:crosses val="autoZero"/>
        <c:auto val="1"/>
        <c:lblAlgn val="ctr"/>
        <c:lblOffset val="100"/>
      </c:catAx>
      <c:valAx>
        <c:axId val="89008384"/>
        <c:scaling>
          <c:orientation val="minMax"/>
        </c:scaling>
        <c:axPos val="l"/>
        <c:majorGridlines/>
        <c:numFmt formatCode="General" sourceLinked="1"/>
        <c:tickLblPos val="nextTo"/>
        <c:crossAx val="890068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6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270EE-553A-477C-B92A-673B4BD370CD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03555-8832-446C-9A9E-76E555729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56E5D0-90A6-42EC-AF04-6D16C85C9DD5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96B3-012D-482B-B609-0B9DAE2D2C3B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31F-DA3B-4AF1-B135-B92C23BDC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96B3-012D-482B-B609-0B9DAE2D2C3B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31F-DA3B-4AF1-B135-B92C23BDC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96B3-012D-482B-B609-0B9DAE2D2C3B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31F-DA3B-4AF1-B135-B92C23BDC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96B3-012D-482B-B609-0B9DAE2D2C3B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31F-DA3B-4AF1-B135-B92C23BDC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96B3-012D-482B-B609-0B9DAE2D2C3B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31F-DA3B-4AF1-B135-B92C23BDC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96B3-012D-482B-B609-0B9DAE2D2C3B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31F-DA3B-4AF1-B135-B92C23BDC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96B3-012D-482B-B609-0B9DAE2D2C3B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31F-DA3B-4AF1-B135-B92C23BDC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96B3-012D-482B-B609-0B9DAE2D2C3B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31F-DA3B-4AF1-B135-B92C23BDC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96B3-012D-482B-B609-0B9DAE2D2C3B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31F-DA3B-4AF1-B135-B92C23BDC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96B3-012D-482B-B609-0B9DAE2D2C3B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7D31F-DA3B-4AF1-B135-B92C23BDC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96B3-012D-482B-B609-0B9DAE2D2C3B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507D31F-DA3B-4AF1-B135-B92C23BDCE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FA96B3-012D-482B-B609-0B9DAE2D2C3B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07D31F-DA3B-4AF1-B135-B92C23BDCE0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ПОРТФОЛИО</a:t>
            </a:r>
            <a:br>
              <a:rPr lang="ru-RU" dirty="0" smtClean="0"/>
            </a:br>
            <a:r>
              <a:rPr lang="ru-RU" dirty="0" err="1" smtClean="0"/>
              <a:t>Винокурова</a:t>
            </a:r>
            <a:r>
              <a:rPr lang="ru-RU" dirty="0" smtClean="0"/>
              <a:t> Василия Егоровича</a:t>
            </a:r>
            <a:br>
              <a:rPr lang="ru-RU" dirty="0" smtClean="0"/>
            </a:br>
            <a:r>
              <a:rPr lang="ru-RU" dirty="0" smtClean="0"/>
              <a:t>учителя физкультуры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643314"/>
            <a:ext cx="7854696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МОУ «</a:t>
            </a:r>
            <a:r>
              <a:rPr lang="ru-RU" dirty="0" err="1" smtClean="0"/>
              <a:t>Оймяконская</a:t>
            </a:r>
            <a:r>
              <a:rPr lang="ru-RU" dirty="0" smtClean="0"/>
              <a:t> СОШ»</a:t>
            </a:r>
          </a:p>
          <a:p>
            <a:r>
              <a:rPr lang="ru-RU" dirty="0" smtClean="0"/>
              <a:t>село Оймякон</a:t>
            </a:r>
          </a:p>
          <a:p>
            <a:r>
              <a:rPr lang="ru-RU" dirty="0" err="1" smtClean="0"/>
              <a:t>Оймяконский</a:t>
            </a:r>
            <a:r>
              <a:rPr lang="ru-RU" dirty="0" smtClean="0"/>
              <a:t> улус</a:t>
            </a:r>
          </a:p>
          <a:p>
            <a:r>
              <a:rPr lang="ru-RU" dirty="0" smtClean="0"/>
              <a:t>Республика Саха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Сведения </a:t>
            </a:r>
            <a:br>
              <a:rPr lang="ru-RU" sz="2800" b="1" dirty="0" smtClean="0"/>
            </a:br>
            <a:r>
              <a:rPr lang="ru-RU" sz="2800" b="1" dirty="0" smtClean="0"/>
              <a:t>об учащихся, отнесенных к различным группам здоровья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29600" cy="49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2006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2007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Группа здоровья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 числителе – кол-во, в знаменателе - 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Здоровые дети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97/51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87/48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84/50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84/51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92/57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Незначительные отклонения в здоровье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91/48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92/51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81/81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80/ 50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68/42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Хронические заболевания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28/15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24/13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22/13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23/14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23/14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Значительные отклонения в здоровье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1/1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1/1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1/1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Инвалиды детства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9/4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7/3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7/4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7/4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7/4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Всего детей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189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166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164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Программа </a:t>
            </a:r>
            <a:br>
              <a:rPr lang="ru-RU" sz="3600" b="1" dirty="0" smtClean="0"/>
            </a:br>
            <a:r>
              <a:rPr lang="ru-RU" sz="3600" b="1" dirty="0" smtClean="0"/>
              <a:t>для иностранных туристов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pPr algn="just"/>
            <a:r>
              <a:rPr lang="ru-RU" sz="4400" dirty="0" smtClean="0"/>
              <a:t>Оймякон, как Полюс холода, привлекает внимание иностранных туристов. В нашей школе разработана специальная программа для приема зарубежных гостей. Одним из направлений программы является пропаганда, демонстрация национальных игр предков. Программа состоит из 2 частей: 1) Настольные игры (</a:t>
            </a:r>
            <a:r>
              <a:rPr lang="ru-RU" sz="4400" dirty="0" err="1" smtClean="0"/>
              <a:t>хабылык</a:t>
            </a:r>
            <a:r>
              <a:rPr lang="ru-RU" sz="4400" dirty="0" smtClean="0"/>
              <a:t>, </a:t>
            </a:r>
            <a:r>
              <a:rPr lang="ru-RU" sz="4400" dirty="0" err="1" smtClean="0"/>
              <a:t>хаамыска</a:t>
            </a:r>
            <a:r>
              <a:rPr lang="ru-RU" sz="4400" dirty="0" smtClean="0"/>
              <a:t>), 2) Игры предков. Игры демонстрируют мои воспитанники, обучают туристов правилам игры.  Гости проявляют большой интерес к мероприятиям, сами принимают активное участие в играх. Нашими гостями стали туристы и журналисты из Германии, Японии, Великобритании, Италии и т.д. Применяя этот метод работы, я воспитываю в своих учениках такие черты и качества, как культура поведения, патриотизм, уважение к представителям других народов и народностей.</a:t>
            </a:r>
          </a:p>
          <a:p>
            <a:pPr algn="just"/>
            <a:r>
              <a:rPr lang="ru-RU" sz="4400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Рисунок 4" descr="герм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643314"/>
            <a:ext cx="4071938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Рисунок 5" descr="василий герм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500063"/>
            <a:ext cx="36433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Рисунок 6" descr="япон играет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3" y="500063"/>
            <a:ext cx="43576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Рисунок 4" descr="ААЕ 019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4876" y="3429000"/>
            <a:ext cx="42433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Распространение опыта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Накопленным опытом работы я делюсь со своими коллегами на семинарах, педсоветах. На МО ЕМЦ  выступил с докладом на тему «Гибкость позвоночника – залог здоровья», на родительской конференции –  с сообщением на тему «Трезвость – норма жизни».  Помимо занятий физкультурой и спортом учащиеся пишут рефераты. Егорова Оксана написала реферат «Физическая культура как залог здоровья», </a:t>
            </a:r>
            <a:r>
              <a:rPr lang="ru-RU" dirty="0" err="1" smtClean="0"/>
              <a:t>Сивцева</a:t>
            </a:r>
            <a:r>
              <a:rPr lang="ru-RU" dirty="0" smtClean="0"/>
              <a:t> </a:t>
            </a:r>
            <a:r>
              <a:rPr lang="ru-RU" dirty="0" err="1" smtClean="0"/>
              <a:t>Анджела</a:t>
            </a:r>
            <a:r>
              <a:rPr lang="ru-RU" dirty="0" smtClean="0"/>
              <a:t> – «Закаливание как оздоровительная система», </a:t>
            </a:r>
            <a:r>
              <a:rPr lang="ru-RU" dirty="0" err="1" smtClean="0"/>
              <a:t>Харлампьева</a:t>
            </a:r>
            <a:r>
              <a:rPr lang="ru-RU" dirty="0" smtClean="0"/>
              <a:t> Анна – «Олимпийские виды спорта» и т.д.</a:t>
            </a:r>
          </a:p>
          <a:p>
            <a:pPr algn="just"/>
            <a:r>
              <a:rPr lang="ru-RU" dirty="0" smtClean="0"/>
              <a:t> В 2007 году на I Арктическом слете педагогов </a:t>
            </a:r>
            <a:r>
              <a:rPr lang="ru-RU" dirty="0" err="1" smtClean="0"/>
              <a:t>Оймяконского</a:t>
            </a:r>
            <a:r>
              <a:rPr lang="ru-RU" dirty="0" smtClean="0"/>
              <a:t>, </a:t>
            </a:r>
            <a:r>
              <a:rPr lang="ru-RU" dirty="0" err="1" smtClean="0"/>
              <a:t>Томпонского</a:t>
            </a:r>
            <a:r>
              <a:rPr lang="ru-RU" dirty="0" smtClean="0"/>
              <a:t>, </a:t>
            </a:r>
            <a:r>
              <a:rPr lang="ru-RU" dirty="0" err="1" smtClean="0"/>
              <a:t>Момского</a:t>
            </a:r>
            <a:r>
              <a:rPr lang="ru-RU" dirty="0" smtClean="0"/>
              <a:t> и </a:t>
            </a:r>
            <a:r>
              <a:rPr lang="ru-RU" dirty="0" err="1" smtClean="0"/>
              <a:t>Хангаласского</a:t>
            </a:r>
            <a:r>
              <a:rPr lang="ru-RU" dirty="0" smtClean="0"/>
              <a:t> улусов провел мастер-класс по своей методической теме и получил сертификат ИПКРО о распространении опыта на республиканском уровне в номинации «Золотой урок».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Республиканский общественно-педагогический форум «Оймякон – Полюс холода»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 11 по 12 сентября 2009 г. на базе нашей школы был проведен республиканский  общественно-педагогический форум «Оймякон – Полюс холода». В организации и проведении форума коллектив школы активное участие. Завершающим этапом  форума стало восхождение на сопку «</a:t>
            </a:r>
            <a:r>
              <a:rPr lang="ru-RU" dirty="0" err="1" smtClean="0"/>
              <a:t>Кыыллаах</a:t>
            </a:r>
            <a:r>
              <a:rPr lang="ru-RU" dirty="0" smtClean="0"/>
              <a:t> </a:t>
            </a:r>
            <a:r>
              <a:rPr lang="ru-RU" dirty="0" err="1" smtClean="0"/>
              <a:t>хайата</a:t>
            </a:r>
            <a:r>
              <a:rPr lang="ru-RU" dirty="0" smtClean="0"/>
              <a:t>» (высота - 1300 м над уровнем моря) и церемония встречи Солнца на ее вершине. Организация этого мероприятия была возложена на меня. Все 42 участника успешно совершили трудное восхождение, прошли обряд очищения и благословения. Это мероприятие надолго запомнилось всем.</a:t>
            </a:r>
            <a:endParaRPr lang="ru-RU" dirty="0"/>
          </a:p>
        </p:txBody>
      </p:sp>
      <p:pic>
        <p:nvPicPr>
          <p:cNvPr id="5" name="Picture 3" descr="D:\100OLYMP\P81704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143116"/>
            <a:ext cx="4038600" cy="3381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Слет 1 094"/>
          <p:cNvPicPr>
            <a:picLocks noChangeAspect="1" noChangeArrowheads="1"/>
          </p:cNvPicPr>
          <p:nvPr/>
        </p:nvPicPr>
        <p:blipFill>
          <a:blip r:embed="rId2" cstate="screen">
            <a:lum bright="36000"/>
          </a:blip>
          <a:srcRect/>
          <a:stretch>
            <a:fillRect/>
          </a:stretch>
        </p:blipFill>
        <p:spPr bwMode="auto">
          <a:xfrm>
            <a:off x="5643570" y="2786058"/>
            <a:ext cx="2399649" cy="1800000"/>
          </a:xfrm>
          <a:prstGeom prst="rect">
            <a:avLst/>
          </a:prstGeom>
          <a:noFill/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10" y="3789050"/>
            <a:ext cx="2016280" cy="638930"/>
          </a:xfrm>
        </p:spPr>
        <p:txBody>
          <a:bodyPr>
            <a:normAutofit/>
          </a:bodyPr>
          <a:lstStyle/>
          <a:p>
            <a:r>
              <a:rPr lang="ru-RU" sz="1600" dirty="0"/>
              <a:t>«</a:t>
            </a:r>
            <a:r>
              <a:rPr lang="ru-RU" sz="1600" dirty="0" err="1" smtClean="0"/>
              <a:t>Ойбонтон</a:t>
            </a:r>
            <a:r>
              <a:rPr lang="ru-RU" sz="1600" dirty="0" smtClean="0"/>
              <a:t> </a:t>
            </a:r>
            <a:r>
              <a:rPr lang="ru-RU" sz="1600" dirty="0" err="1" smtClean="0"/>
              <a:t>уулааьын</a:t>
            </a:r>
            <a:r>
              <a:rPr lang="ru-RU" sz="1600" dirty="0" smtClean="0"/>
              <a:t>»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5" name="Picture 4" descr="Слет 1 10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70" y="188550"/>
            <a:ext cx="3360496" cy="2520000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156220" y="2132820"/>
            <a:ext cx="1666460" cy="362358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Хаамыска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4" descr="Слет 1 097"/>
          <p:cNvPicPr>
            <a:picLocks noChangeAspect="1" noChangeArrowheads="1"/>
          </p:cNvPicPr>
          <p:nvPr/>
        </p:nvPicPr>
        <p:blipFill>
          <a:blip r:embed="rId4" cstate="screen">
            <a:lum bright="42000"/>
          </a:blip>
          <a:srcRect/>
          <a:stretch>
            <a:fillRect/>
          </a:stretch>
        </p:blipFill>
        <p:spPr bwMode="auto">
          <a:xfrm>
            <a:off x="5643570" y="4643446"/>
            <a:ext cx="2400865" cy="1800000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372250" y="5805330"/>
            <a:ext cx="1450430" cy="43436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Котох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ынах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4" descr="Слет 1 102"/>
          <p:cNvPicPr>
            <a:picLocks noChangeAspect="1" noChangeArrowheads="1"/>
          </p:cNvPicPr>
          <p:nvPr/>
        </p:nvPicPr>
        <p:blipFill>
          <a:blip r:embed="rId5" cstate="screen">
            <a:lum bright="36000"/>
          </a:blip>
          <a:srcRect/>
          <a:stretch>
            <a:fillRect/>
          </a:stretch>
        </p:blipFill>
        <p:spPr bwMode="auto">
          <a:xfrm>
            <a:off x="857224" y="3929066"/>
            <a:ext cx="3360865" cy="2520000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115520" y="6021360"/>
            <a:ext cx="1594450" cy="43436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Тутум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эргиир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28604"/>
            <a:ext cx="4320108" cy="32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Внеурочная деятельность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Главной целью</a:t>
            </a:r>
            <a:r>
              <a:rPr lang="ru-RU" dirty="0" smtClean="0"/>
              <a:t> во внеурочной деятельности я считаю </a:t>
            </a:r>
            <a:r>
              <a:rPr lang="ru-RU" i="1" dirty="0" smtClean="0"/>
              <a:t>привлечение школьников к систематическим занятиям физкультурой и спортом, организации совместных действий с классными руководителями и родителями учащихся.</a:t>
            </a:r>
            <a:endParaRPr lang="ru-RU" dirty="0" smtClean="0"/>
          </a:p>
          <a:p>
            <a:pPr algn="just"/>
            <a:r>
              <a:rPr lang="ru-RU" b="1" dirty="0" smtClean="0"/>
              <a:t>Задачами </a:t>
            </a:r>
            <a:r>
              <a:rPr lang="ru-RU" dirty="0" smtClean="0"/>
              <a:t>являются </a:t>
            </a:r>
            <a:r>
              <a:rPr lang="ru-RU" i="1" dirty="0" smtClean="0"/>
              <a:t>закрепление и совершенствование умений и навыков, полученных учащимися на уроках физкультуры, воспитание у школьников общественной активности и трудолюбия, развитие творческой инициативы, самостоятельности и организаторских способностей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85725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Охват</a:t>
            </a:r>
            <a:br>
              <a:rPr lang="ru-RU" sz="4000" b="1" dirty="0" smtClean="0"/>
            </a:br>
            <a:r>
              <a:rPr lang="ru-RU" sz="4000" b="1" dirty="0" smtClean="0"/>
              <a:t> детей кружковой деятельностью </a:t>
            </a:r>
            <a:endParaRPr lang="ru-RU" sz="4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>Календарный план </a:t>
            </a:r>
            <a:br>
              <a:rPr lang="ru-RU" sz="2400" b="1" i="1" dirty="0" smtClean="0"/>
            </a:br>
            <a:r>
              <a:rPr lang="ru-RU" sz="2400" b="1" i="1" dirty="0" err="1" smtClean="0"/>
              <a:t>внутришкольных</a:t>
            </a:r>
            <a:r>
              <a:rPr lang="ru-RU" sz="2400" b="1" i="1" dirty="0" smtClean="0"/>
              <a:t> соревнований на 2010 – 2011 учебный год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7972452" cy="4339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346"/>
                <a:gridCol w="621510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месяц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Осенний кросс. Легкоатлетическая эстафета.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Общешкольное соревнование по волейболу.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ноябрь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Общешкольное соревнование по шашкам и шахматам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Общешкольное соревнование по мини-футболу.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январь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Общешкольное соревнование по национальным видам. «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Сахалыы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остуол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оонньуулара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»  (1 – 4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кл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февраль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Конкурс «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Урун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Уолан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». «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Обугэлэр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оонньуулара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» (5 – 7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кл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.).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Общешкольное соревнование по настольному теннису.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Общешкольное соревнование по лыжным гонкам.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Общешкольное соревнование по легкой атлетике.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июнь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Конкурс «Игры маленьких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боотуров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1"/>
            <a:ext cx="8559800" cy="571482"/>
          </a:xfrm>
        </p:spPr>
        <p:txBody>
          <a:bodyPr/>
          <a:lstStyle/>
          <a:p>
            <a:pPr algn="r">
              <a:defRPr/>
            </a:pPr>
            <a:r>
              <a:rPr lang="ru-RU" sz="3200" b="1" dirty="0" smtClean="0"/>
              <a:t>О, спорт! Ты – жизнь!</a:t>
            </a:r>
            <a:endParaRPr lang="ru-RU" sz="3200" b="1" dirty="0"/>
          </a:p>
        </p:txBody>
      </p:sp>
      <p:pic>
        <p:nvPicPr>
          <p:cNvPr id="71683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43250" y="1357313"/>
            <a:ext cx="2986088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26138" y="1143000"/>
            <a:ext cx="30495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Рисунок 6" descr="C:\Documents and Settings\Альбина.663DC49F6B624CD\Мои документы\SDC1012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313" y="4500563"/>
            <a:ext cx="2905125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Рисунок 6" descr="P1030294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00375" y="4429125"/>
            <a:ext cx="3198813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Рисунок 9" descr="E:\SDC1209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57500" y="2857500"/>
            <a:ext cx="3179763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Рисунок 11" descr="E:\SDC1246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715000" y="2928938"/>
            <a:ext cx="3222625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9" name="Рисунок 12" descr="E:\SDC12118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215063" y="4143375"/>
            <a:ext cx="26447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0" name="Рисунок 13" descr="E:\SDC13052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14313" y="2928938"/>
            <a:ext cx="16430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1" name="Picture 10" descr="E:\мчсм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42875" y="142875"/>
            <a:ext cx="3471863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2" name="Рисунок 3" descr="C:\Documents and Settings\Альбина.663DC49F6B624CD\Рабочий стол\ЛЕИ аппар\P1100666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42875" y="1357313"/>
            <a:ext cx="3036888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3" name="Picture 11" descr="E:\бдрлб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500188" y="2928938"/>
            <a:ext cx="1714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Винокуров Василий Егорович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571612"/>
            <a:ext cx="4429156" cy="4434840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/>
              <a:t>Дата рождения – 24 января 1957 г.</a:t>
            </a:r>
          </a:p>
          <a:p>
            <a:pPr lvl="0"/>
            <a:r>
              <a:rPr lang="ru-RU" sz="1600" dirty="0" smtClean="0"/>
              <a:t>Место рождения – с. Оймякон </a:t>
            </a:r>
            <a:r>
              <a:rPr lang="ru-RU" sz="1600" dirty="0" err="1" smtClean="0"/>
              <a:t>Оймяконского</a:t>
            </a:r>
            <a:r>
              <a:rPr lang="ru-RU" sz="1600" dirty="0" smtClean="0"/>
              <a:t> р-на Якутской АССР.</a:t>
            </a:r>
          </a:p>
          <a:p>
            <a:pPr lvl="0"/>
            <a:r>
              <a:rPr lang="ru-RU" sz="1600" dirty="0" smtClean="0"/>
              <a:t>Образование – среднее специальное, Новосибирский техникум физкультуры, 1980 г. специальность «Преподаватель физической культуры».</a:t>
            </a:r>
          </a:p>
          <a:p>
            <a:pPr lvl="0"/>
            <a:r>
              <a:rPr lang="ru-RU" sz="1600" dirty="0" smtClean="0"/>
              <a:t>Место работы – МОУ «</a:t>
            </a:r>
            <a:r>
              <a:rPr lang="ru-RU" sz="1600" dirty="0" err="1" smtClean="0"/>
              <a:t>Оймяконская</a:t>
            </a:r>
            <a:r>
              <a:rPr lang="ru-RU" sz="1600" dirty="0" smtClean="0"/>
              <a:t> СОШ», с. Оймякон, </a:t>
            </a:r>
            <a:r>
              <a:rPr lang="ru-RU" sz="1600" dirty="0" err="1" smtClean="0"/>
              <a:t>Оймяконский</a:t>
            </a:r>
            <a:r>
              <a:rPr lang="ru-RU" sz="1600" dirty="0" smtClean="0"/>
              <a:t> улус, РС (Я).</a:t>
            </a:r>
          </a:p>
          <a:p>
            <a:pPr lvl="0"/>
            <a:r>
              <a:rPr lang="ru-RU" sz="1600" dirty="0" smtClean="0"/>
              <a:t>Квалификационная категория – высокая.</a:t>
            </a:r>
          </a:p>
          <a:p>
            <a:pPr lvl="0"/>
            <a:r>
              <a:rPr lang="ru-RU" sz="1600" dirty="0" smtClean="0"/>
              <a:t>Трудовой стаж – 35 лет, в данном учреждении – 27 лет.</a:t>
            </a:r>
          </a:p>
          <a:p>
            <a:pPr lvl="0"/>
            <a:r>
              <a:rPr lang="ru-RU" sz="1600" dirty="0" smtClean="0"/>
              <a:t>Педагогический стаж – 16 лет, тренерский – 13 лет.</a:t>
            </a:r>
          </a:p>
          <a:p>
            <a:pPr lvl="0"/>
            <a:r>
              <a:rPr lang="ru-RU" sz="1600" dirty="0" smtClean="0"/>
              <a:t>Должность  - учитель физкультуры,  1994 г.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5" name="Содержимое 4" descr="C:\Users\МОУ  ОСОШ\Pictures\100OLYMP\PA15018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28802"/>
            <a:ext cx="321471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Традиционные </a:t>
            </a:r>
            <a:br>
              <a:rPr lang="ru-RU" sz="4000" dirty="0" smtClean="0"/>
            </a:br>
            <a:r>
              <a:rPr lang="ru-RU" sz="4000" dirty="0" smtClean="0"/>
              <a:t>спортивные мероприятия школы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200" b="1" i="1" dirty="0" smtClean="0"/>
              <a:t>Осенний кросс </a:t>
            </a:r>
            <a:r>
              <a:rPr lang="ru-RU" sz="3200" dirty="0" smtClean="0"/>
              <a:t>– сентябрь.</a:t>
            </a:r>
          </a:p>
          <a:p>
            <a:pPr lvl="0"/>
            <a:r>
              <a:rPr lang="ru-RU" sz="3200" b="1" i="1" dirty="0" smtClean="0"/>
              <a:t>Конкурс «</a:t>
            </a:r>
            <a:r>
              <a:rPr lang="ru-RU" sz="3200" b="1" i="1" dirty="0" err="1" smtClean="0"/>
              <a:t>Урун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Уолан</a:t>
            </a:r>
            <a:r>
              <a:rPr lang="ru-RU" sz="3200" b="1" i="1" dirty="0" smtClean="0"/>
              <a:t>» </a:t>
            </a:r>
            <a:r>
              <a:rPr lang="ru-RU" sz="3200" dirty="0" smtClean="0"/>
              <a:t>- февраль.</a:t>
            </a:r>
          </a:p>
          <a:p>
            <a:pPr lvl="0"/>
            <a:r>
              <a:rPr lang="ru-RU" sz="3200" b="1" i="1" dirty="0" smtClean="0"/>
              <a:t>Всемирный день здоровья </a:t>
            </a:r>
            <a:r>
              <a:rPr lang="ru-RU" sz="3200" dirty="0" smtClean="0"/>
              <a:t>– апрель.</a:t>
            </a:r>
          </a:p>
          <a:p>
            <a:pPr lvl="0"/>
            <a:r>
              <a:rPr lang="ru-RU" sz="3200" b="1" i="1" dirty="0" smtClean="0"/>
              <a:t>Эколого-туристический слет </a:t>
            </a:r>
            <a:r>
              <a:rPr lang="ru-RU" sz="3200" dirty="0" smtClean="0"/>
              <a:t>– май.</a:t>
            </a:r>
          </a:p>
          <a:p>
            <a:pPr lvl="0"/>
            <a:r>
              <a:rPr lang="ru-RU" sz="3200" b="1" dirty="0" smtClean="0"/>
              <a:t>Конкурс «Игры маленьких </a:t>
            </a:r>
            <a:r>
              <a:rPr lang="ru-RU" sz="3200" b="1" dirty="0" err="1" smtClean="0"/>
              <a:t>боотуров</a:t>
            </a:r>
            <a:r>
              <a:rPr lang="ru-RU" sz="3200" b="1" dirty="0" smtClean="0"/>
              <a:t>» </a:t>
            </a:r>
            <a:r>
              <a:rPr lang="ru-RU" sz="3200" dirty="0" smtClean="0"/>
              <a:t>- июнь.</a:t>
            </a:r>
          </a:p>
          <a:p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Спортивные достижения школы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643602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Улусный конкурс «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Хотугу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хоьуун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Улусный конкурс «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Хотугу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хоьуун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2005 »  -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Готовцев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Степан,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 место;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Улусный конкурс «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Хотугу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хоьуун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2006 »  -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Готовцев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Степан,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 место;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Улусный конкурс «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Хотугу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хоьуун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2007» - Винокуров Дмитрий,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спецприз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«За волю к победе»;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Улусный конкурс «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Хотугу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хоьуун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2008 » - Куприянов Егор –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 место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(«Вертушка»), Иванов Рафаэль –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 место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Ойбонтон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уулааьын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»).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Улусный конкурс «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Хотугу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хоьуун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2010 » - Куприянов Егор –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 место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 личном зачете.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Республиканский конкурс «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Урун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Уолан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2006» -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Готовцев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Степан,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 место,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г.Якутск.</a:t>
            </a:r>
          </a:p>
          <a:p>
            <a:pPr lvl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Улусный смотр песни и строя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Улусный смотр песни и строя, 2008 г. –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 место.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Улусный смотр песни и строя, 2009 г. –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 место.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Военно-спортивный фестиваль юнармейских батальонов «Патриот» - команда школы  -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 место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Старков Максим –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спецприз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«Юный разведчик».п. Усть-Нера, 2010 г.</a:t>
            </a:r>
          </a:p>
          <a:p>
            <a:pPr lvl="0"/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Улусный туристический слет</a:t>
            </a: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Улусный туристический слет «Юные туристы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Оймяконья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объединяйтесь!» - сборная школы,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 место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П. Усть-Нера, сентябрь 2009 г.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Улусный туристический слет «Юные туристы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Оймяконья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объединяйтесь!» - сборная школы,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 место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Репина Елизавета –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спецприз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«Лучший командир». с.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Орто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Балаган, сентябрь 2010 г.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428604"/>
            <a:ext cx="8143932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Улусное первенство по национальным видам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Улусное первенство по национальным прыжкам – Старков Николай 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место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Сивцев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Тускул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место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Старков Николай 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 3 место.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Соревнование среди сельских школ по национальным видам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кылыы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ыстанга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куобах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с.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Томтор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2007 г. Репина Елизавета – 1 место.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Соревнование среди сельских школ по национальным видам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кылыы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ыстанга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куобах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с.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Томтор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2008 г. Заболоцкий Петр  – 1 место.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Улусный турнир по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мас-рестлингу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 Вензель Иван – 1 место, Илларионов Петр – 2 место,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Итегелов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Владимир – 3 место, Степанов Степан 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место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Винокуров Гаврил – 2 место,  2006 г.,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Улусный турнир по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мас-рестлингу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Винокуров Гаврил, Слепцов Константин 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место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2007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Улусный турнир по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мас-рестлингу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Кривошапкин Олег 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место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Винокуров Гаврил 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место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2008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Улусный турнир по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мас-рестлингу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Кривошапкин Олег – 3 место, Куприянов Егор 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место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2009 г.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Улусное первенство по мини-футболу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Улусное первенство по мини-футболу, 2006 г. – сборная ОСШ 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место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Посельский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Лев – «Лучший вратарь» первенства.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142984"/>
            <a:ext cx="764386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Соревнование по настольному теннису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Соревнование по настольному теннису среди сельских школ, с.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Томтор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2007 г.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Винокурова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место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Винокурова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Анисья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место.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Соревнование по настольному теннису среди сельских школ, с.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Ючюгяй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2008 г.  – Старкова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Саргы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место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Винокурова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Анна – 2 место.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Соревнование по шашкам и шахматам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Соревнование по шашкам и шахматам среди сельских школ, с.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Ючюгяй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2007 г.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Винокурова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Евдокия –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место.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Первенство улуса по лыжам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Первенство улуса по лыжам  на призы Г.А.Кривошапкина, с.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Терють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2008 г. Старкова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Саргы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место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Заболоцкий Петр –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место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Сборная школы –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место.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Первенство улуса по лыжам  на призы Д.Д.Прокопьева, с.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Терють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2010 г. Старков Максим –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место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Куприянов Егор –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место,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Старкова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Саргы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место.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Сборная школы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3 место.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Личные спортивные достижения </a:t>
            </a:r>
            <a:endParaRPr lang="ru-RU" sz="3600" dirty="0"/>
          </a:p>
        </p:txBody>
      </p:sp>
      <p:pic>
        <p:nvPicPr>
          <p:cNvPr id="5" name="Содержимое 4" descr="ИМС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42910" y="1714488"/>
            <a:ext cx="3328988" cy="328614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357298"/>
            <a:ext cx="4400552" cy="4997627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 спорта по борьбе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хапсагай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г Якутск, 2002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место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чемпионата республике по борьбе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хапсагай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в зачет IV спортивных Игр народов Якутии г. Якутск, 2006 г.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место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командном первенстве по шашкам – 64, в зачет IV спортивных Игр народов Якутии г. Якутск, 2006 г.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 «Игры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Манчаары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 в г. Вилюйске по борьбе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хапсагай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2009 г.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место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настольным играм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хаамыска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хабылык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место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настольному теннису,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место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шашкам в улусной Спартакиаде учителей, п.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Томтор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2007;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место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лыжным гонкам  в улусных соревнованиях по лыжам, п.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2009;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место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лыжным гонкам  в улусных соревнованиях по лыжам среди ветеранов, п.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2010;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место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Спартакиаде наслега на призы главы МО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Борогонский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 наслег» Кривошапкина Р.Г., 2009;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место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призы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Н.М.Заболоцкого-Чысхаана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настольному теннису,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Тотор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2008 г.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место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улусных соревнованиях по настольному теннису, п.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Томтор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2010 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Мои последователи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Сивцев</a:t>
            </a:r>
            <a:r>
              <a:rPr lang="ru-RU" b="1" dirty="0" smtClean="0"/>
              <a:t> Игорь </a:t>
            </a:r>
            <a:r>
              <a:rPr lang="ru-RU" dirty="0" smtClean="0"/>
              <a:t>– мастер спорта по борьбе «</a:t>
            </a:r>
            <a:r>
              <a:rPr lang="ru-RU" dirty="0" err="1" smtClean="0"/>
              <a:t>хапсагай</a:t>
            </a:r>
            <a:r>
              <a:rPr lang="ru-RU" dirty="0" smtClean="0"/>
              <a:t>»,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выпускник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ИФКиС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СВФУ им.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М.К.Аммосова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2010, служит в ВДВ РА.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Петрова Марина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выпускница ЯПК -1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им.С.Ф.Гоголева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2005 г., работала учителем физкультуры МОУ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Ючюгяйская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СОШ»;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Готовцев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Степан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студент 5 курса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ИФКиС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СВФУ им.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М.К.Аммосова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Борисова Евдокия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студентка 1 курса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ИФКиС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СВФУ им.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М.К.Аммосова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Винокурова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Ульяна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студентка 4 курса ИМИ, член сборной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ИФКиС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СВФУ им.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М.К.Аммосова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 аэробике, чемпионка университета;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Итегелова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Туяна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студентка 4 курса ФЯФК  СВФУ им.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М.К.Аммосова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призер Спартакиады народов Якутии по аэробике, 2010 г.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Моя гордость – </a:t>
            </a:r>
            <a:r>
              <a:rPr lang="ru-RU" b="1" dirty="0" err="1" smtClean="0"/>
              <a:t>Сивцев</a:t>
            </a:r>
            <a:r>
              <a:rPr lang="ru-RU" b="1" dirty="0" smtClean="0"/>
              <a:t> Игорь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285860"/>
            <a:ext cx="4395790" cy="5143536"/>
          </a:xfrm>
        </p:spPr>
        <p:txBody>
          <a:bodyPr>
            <a:normAutofit fontScale="47500" lnSpcReduction="2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Выпускник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ИФКиС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СВФУ им.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М.К.Аммосова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2010.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Мастер спорта по борьбе «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хапсагай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», 2009 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победитель улусного конкурса «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Урун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Уолан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» 2005г.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чемпион республиканского турнира по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хапсагаю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на призы Данилова в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с.Баяга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Таттинского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улуса, 2005 г.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Абсолютный чемпион ЯГУ по борьбе «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хапсагай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», 2005 г.;</a:t>
            </a:r>
          </a:p>
          <a:p>
            <a:pPr>
              <a:buNone/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Бронзовый призер Игр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Манчаары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2009 г., г.Вилюйск;</a:t>
            </a:r>
          </a:p>
          <a:p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призер республиканского турнира по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хапсагаю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Хагаласском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улусе на призы И.Кондратьева 2006 г.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чемпион республиканского турнира по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хапсагаю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Мегино-Кангаласском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улусе 2007 г.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Участник Спартакиады народов Якутии по вольной борьбе, г.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Олекминск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2010 г.</a:t>
            </a:r>
          </a:p>
          <a:p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Игорь\сканирование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2786082" cy="3852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Курсы повышения квалификации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r>
              <a:rPr lang="ru-RU" dirty="0" smtClean="0"/>
              <a:t>Курсы ИПКРО «Психолого-педагогическое сопровождение обучения и воспитания», 2006 г.</a:t>
            </a:r>
            <a:endParaRPr lang="ru-RU" dirty="0"/>
          </a:p>
        </p:txBody>
      </p:sp>
      <p:pic>
        <p:nvPicPr>
          <p:cNvPr id="1026" name="Picture 2" descr="C:\Documents and Settings\Школа\Рабочий стол\ВВЕ\грамоты\ИМС 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4" y="2000240"/>
            <a:ext cx="6247684" cy="441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Награды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Мастер спорта РС (Я) по борьбе </a:t>
            </a:r>
            <a:r>
              <a:rPr lang="ru-RU" dirty="0" err="1" smtClean="0"/>
              <a:t>_хапсагай</a:t>
            </a:r>
            <a:r>
              <a:rPr lang="ru-RU" dirty="0" smtClean="0"/>
              <a:t>», 2002 г., </a:t>
            </a:r>
          </a:p>
          <a:p>
            <a:pPr lvl="0"/>
            <a:r>
              <a:rPr lang="ru-RU" dirty="0" smtClean="0"/>
              <a:t>Грамоты Госкомспорта РС (Я) и Федерации спортивной борьбы РС (Я) (IV спортивные игры народов Якутии), 2006 г.,  </a:t>
            </a:r>
          </a:p>
          <a:p>
            <a:pPr lvl="0"/>
            <a:r>
              <a:rPr lang="ru-RU" dirty="0" smtClean="0"/>
              <a:t>Грамота Госкомспорта РС (Я), 2007 г., </a:t>
            </a:r>
          </a:p>
          <a:p>
            <a:pPr lvl="0"/>
            <a:r>
              <a:rPr lang="ru-RU" dirty="0" smtClean="0"/>
              <a:t>Грамота Главы МО «</a:t>
            </a:r>
            <a:r>
              <a:rPr lang="ru-RU" dirty="0" err="1" smtClean="0"/>
              <a:t>Оймяконский</a:t>
            </a:r>
            <a:r>
              <a:rPr lang="ru-RU" dirty="0" smtClean="0"/>
              <a:t> улус» и Благодарственное письмо (2006 г.), </a:t>
            </a:r>
          </a:p>
          <a:p>
            <a:pPr lvl="0"/>
            <a:r>
              <a:rPr lang="ru-RU" dirty="0" smtClean="0"/>
              <a:t>Грамоты МУ «УО МО «</a:t>
            </a:r>
            <a:r>
              <a:rPr lang="ru-RU" dirty="0" err="1" smtClean="0"/>
              <a:t>Оймяконский</a:t>
            </a:r>
            <a:r>
              <a:rPr lang="ru-RU" dirty="0" smtClean="0"/>
              <a:t> улус» 2005 г., 2006 г.</a:t>
            </a:r>
          </a:p>
          <a:p>
            <a:pPr lvl="0"/>
            <a:r>
              <a:rPr lang="ru-RU" dirty="0" smtClean="0"/>
              <a:t> Грамота спорткомитета  МО «</a:t>
            </a:r>
            <a:r>
              <a:rPr lang="ru-RU" dirty="0" err="1" smtClean="0"/>
              <a:t>Оймяконский</a:t>
            </a:r>
            <a:r>
              <a:rPr lang="ru-RU" dirty="0" smtClean="0"/>
              <a:t> улус», 2010 г., </a:t>
            </a:r>
          </a:p>
          <a:p>
            <a:pPr lvl="0"/>
            <a:r>
              <a:rPr lang="ru-RU" dirty="0" smtClean="0"/>
              <a:t> Грамота Главы МО «</a:t>
            </a:r>
            <a:r>
              <a:rPr lang="ru-RU" dirty="0" err="1" smtClean="0"/>
              <a:t>Борогонский</a:t>
            </a:r>
            <a:r>
              <a:rPr lang="ru-RU" dirty="0" smtClean="0"/>
              <a:t> 1 наслег», 2006 г., </a:t>
            </a:r>
          </a:p>
          <a:p>
            <a:pPr lvl="0"/>
            <a:r>
              <a:rPr lang="ru-RU" dirty="0" smtClean="0"/>
              <a:t>Грамота МО «</a:t>
            </a:r>
            <a:r>
              <a:rPr lang="ru-RU" dirty="0" err="1" smtClean="0"/>
              <a:t>Борогонский</a:t>
            </a:r>
            <a:r>
              <a:rPr lang="ru-RU" dirty="0" smtClean="0"/>
              <a:t> 2 наслег», 2008 г., </a:t>
            </a:r>
          </a:p>
          <a:p>
            <a:r>
              <a:rPr lang="ru-RU" dirty="0" smtClean="0"/>
              <a:t>Грамота МОУ «</a:t>
            </a:r>
            <a:r>
              <a:rPr lang="ru-RU" dirty="0" err="1" smtClean="0"/>
              <a:t>Терютьская</a:t>
            </a:r>
            <a:r>
              <a:rPr lang="ru-RU" dirty="0" smtClean="0"/>
              <a:t> СОШ им. Г.А.Кривошапкина», 2008, 2009, 2010 г.г.,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Documents and Settings\Школа\Рабочий стол\ВВЕ\грамоты\ИМС 0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43702" y="357166"/>
            <a:ext cx="2308462" cy="3357948"/>
          </a:xfrm>
          <a:prstGeom prst="rect">
            <a:avLst/>
          </a:prstGeom>
          <a:noFill/>
        </p:spPr>
      </p:pic>
      <p:pic>
        <p:nvPicPr>
          <p:cNvPr id="2052" name="Picture 4" descr="C:\Documents and Settings\Школа\Рабочий стол\ВВЕ\грамоты\ИМС 0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357166"/>
            <a:ext cx="2785929" cy="3714775"/>
          </a:xfrm>
          <a:prstGeom prst="rect">
            <a:avLst/>
          </a:prstGeom>
          <a:noFill/>
        </p:spPr>
      </p:pic>
      <p:pic>
        <p:nvPicPr>
          <p:cNvPr id="2050" name="Picture 2" descr="C:\Documents and Settings\Школа\Рабочий стол\ВВЕ\грамоты\ИМС 0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57422" y="285728"/>
            <a:ext cx="2701254" cy="3714776"/>
          </a:xfrm>
          <a:prstGeom prst="rect">
            <a:avLst/>
          </a:prstGeom>
          <a:noFill/>
        </p:spPr>
      </p:pic>
      <p:pic>
        <p:nvPicPr>
          <p:cNvPr id="2051" name="Picture 3" descr="C:\Documents and Settings\Школа\Рабочий стол\ВВЕ\грамоты\ИМС 00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285728"/>
            <a:ext cx="2701655" cy="3714776"/>
          </a:xfrm>
          <a:prstGeom prst="rect">
            <a:avLst/>
          </a:prstGeom>
          <a:noFill/>
        </p:spPr>
      </p:pic>
      <p:pic>
        <p:nvPicPr>
          <p:cNvPr id="2054" name="Picture 6" descr="C:\Documents and Settings\Школа\Рабочий стол\ВВЕ\грамоты\ИМС 00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428860" y="3357562"/>
            <a:ext cx="2114541" cy="2955917"/>
          </a:xfrm>
          <a:prstGeom prst="rect">
            <a:avLst/>
          </a:prstGeom>
          <a:noFill/>
        </p:spPr>
      </p:pic>
      <p:pic>
        <p:nvPicPr>
          <p:cNvPr id="2053" name="Picture 5" descr="C:\Documents and Settings\Школа\Рабочий стол\ВВЕ\грамоты\ИМС 00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7158" y="3286124"/>
            <a:ext cx="2357454" cy="3241981"/>
          </a:xfrm>
          <a:prstGeom prst="rect">
            <a:avLst/>
          </a:prstGeom>
          <a:noFill/>
        </p:spPr>
      </p:pic>
      <p:pic>
        <p:nvPicPr>
          <p:cNvPr id="2056" name="Picture 8" descr="C:\Documents and Settings\Школа\Рабочий стол\ВВЕ\грамоты\ИМС 009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929322" y="3214686"/>
            <a:ext cx="2442313" cy="3429024"/>
          </a:xfrm>
          <a:prstGeom prst="rect">
            <a:avLst/>
          </a:prstGeom>
          <a:noFill/>
        </p:spPr>
      </p:pic>
      <p:pic>
        <p:nvPicPr>
          <p:cNvPr id="2055" name="Picture 7" descr="C:\Documents and Settings\Школа\Рабочий стол\ВВЕ\грамоты\ИМС 008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429124" y="3286124"/>
            <a:ext cx="2386002" cy="3281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Основная цель педагогической деятельности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i="1" dirty="0" smtClean="0"/>
              <a:t>Всестороннее развитие</a:t>
            </a:r>
          </a:p>
          <a:p>
            <a:pPr algn="ctr">
              <a:buNone/>
            </a:pPr>
            <a:r>
              <a:rPr lang="ru-RU" sz="3600" b="1" i="1" dirty="0" smtClean="0"/>
              <a:t> личности посредством формирования физической культуры личности школьника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Школа\Рабочий стол\ВВЕ\грамоты\ИМС 0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14290"/>
            <a:ext cx="2478080" cy="3604678"/>
          </a:xfrm>
          <a:prstGeom prst="rect">
            <a:avLst/>
          </a:prstGeom>
          <a:noFill/>
        </p:spPr>
      </p:pic>
      <p:pic>
        <p:nvPicPr>
          <p:cNvPr id="3075" name="Picture 3" descr="C:\Documents and Settings\Школа\Рабочий стол\ВВЕ\грамоты\ИМС 0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28860" y="285728"/>
            <a:ext cx="2517766" cy="3365253"/>
          </a:xfrm>
          <a:prstGeom prst="rect">
            <a:avLst/>
          </a:prstGeom>
          <a:noFill/>
        </p:spPr>
      </p:pic>
      <p:pic>
        <p:nvPicPr>
          <p:cNvPr id="3076" name="Picture 4" descr="C:\Documents and Settings\Школа\Рабочий стол\ВВЕ\грамоты\ИМС 0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500042"/>
            <a:ext cx="2357454" cy="3536181"/>
          </a:xfrm>
          <a:prstGeom prst="rect">
            <a:avLst/>
          </a:prstGeom>
          <a:noFill/>
        </p:spPr>
      </p:pic>
      <p:pic>
        <p:nvPicPr>
          <p:cNvPr id="3077" name="Picture 5" descr="C:\Documents and Settings\Школа\Рабочий стол\ВВЕ\грамоты\ИМС 01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29388" y="214290"/>
            <a:ext cx="2456917" cy="3482962"/>
          </a:xfrm>
          <a:prstGeom prst="rect">
            <a:avLst/>
          </a:prstGeom>
          <a:noFill/>
        </p:spPr>
      </p:pic>
      <p:pic>
        <p:nvPicPr>
          <p:cNvPr id="3078" name="Picture 6" descr="C:\Documents and Settings\Школа\Рабочий стол\ВВЕ\грамоты\ИМС 01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72264" y="3000372"/>
            <a:ext cx="2209993" cy="3214710"/>
          </a:xfrm>
          <a:prstGeom prst="rect">
            <a:avLst/>
          </a:prstGeom>
          <a:noFill/>
        </p:spPr>
      </p:pic>
      <p:pic>
        <p:nvPicPr>
          <p:cNvPr id="3079" name="Picture 7" descr="C:\Documents and Settings\Школа\Рабочий стол\ВВЕ\грамоты\ИМС 01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214546" y="2500306"/>
            <a:ext cx="2437344" cy="3357586"/>
          </a:xfrm>
          <a:prstGeom prst="rect">
            <a:avLst/>
          </a:prstGeom>
          <a:noFill/>
        </p:spPr>
      </p:pic>
      <p:pic>
        <p:nvPicPr>
          <p:cNvPr id="3080" name="Picture 8" descr="C:\Documents and Settings\Школа\Рабочий стол\ВВЕ\грамоты\ИМС 017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14282" y="1857364"/>
            <a:ext cx="2433889" cy="3481386"/>
          </a:xfrm>
          <a:prstGeom prst="rect">
            <a:avLst/>
          </a:prstGeom>
          <a:noFill/>
        </p:spPr>
      </p:pic>
      <p:pic>
        <p:nvPicPr>
          <p:cNvPr id="3081" name="Picture 9" descr="C:\Documents and Settings\Школа\Рабочий стол\ВВЕ\грамоты\ИМС 018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214810" y="3214686"/>
            <a:ext cx="2357454" cy="3325945"/>
          </a:xfrm>
          <a:prstGeom prst="rect">
            <a:avLst/>
          </a:prstGeom>
          <a:noFill/>
        </p:spPr>
      </p:pic>
      <p:pic>
        <p:nvPicPr>
          <p:cNvPr id="3082" name="Picture 10" descr="C:\Documents and Settings\Школа\Рабочий стол\ВВЕ\грамоты\ИМС 019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42910" y="3143248"/>
            <a:ext cx="2535118" cy="3481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/>
              <a:t>Задачи</a:t>
            </a:r>
            <a:br>
              <a:rPr lang="ru-RU" sz="5300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Укрепление здоровья, обучение жизненным важным двигательным умениям и навыкам;</a:t>
            </a:r>
          </a:p>
          <a:p>
            <a:pPr lvl="0"/>
            <a:r>
              <a:rPr lang="ru-RU" dirty="0" smtClean="0"/>
              <a:t>Воспитание потребности самостоятельно заниматься физическими упражнениями, сознательно применять их на отдыхе, в тренировках;</a:t>
            </a:r>
          </a:p>
          <a:p>
            <a:pPr lvl="0"/>
            <a:r>
              <a:rPr lang="ru-RU" dirty="0" smtClean="0"/>
              <a:t>Повышение работоспособности путем приобщения к спорту;</a:t>
            </a:r>
          </a:p>
          <a:p>
            <a:pPr lvl="0"/>
            <a:r>
              <a:rPr lang="ru-RU" dirty="0" smtClean="0"/>
              <a:t>Воспитание нравственных и волевых качеств, дисциплинированности, чувства ответственности и коллективизма.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Тема</a:t>
            </a:r>
            <a:br>
              <a:rPr lang="ru-RU" dirty="0" smtClean="0"/>
            </a:br>
            <a:r>
              <a:rPr lang="ru-RU" dirty="0" smtClean="0"/>
              <a:t>моей методической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dirty="0" smtClean="0"/>
              <a:t>«Формирование </a:t>
            </a:r>
          </a:p>
          <a:p>
            <a:pPr algn="ctr">
              <a:buNone/>
            </a:pPr>
            <a:r>
              <a:rPr lang="ru-RU" sz="4400" dirty="0" smtClean="0"/>
              <a:t>здоровой личности в условиях Севера на основе национальных игр народа </a:t>
            </a:r>
            <a:r>
              <a:rPr lang="ru-RU" sz="4400" dirty="0" err="1" smtClean="0"/>
              <a:t>саха</a:t>
            </a:r>
            <a:r>
              <a:rPr lang="ru-RU" sz="4400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Содержание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Autofit/>
          </a:bodyPr>
          <a:lstStyle/>
          <a:p>
            <a:pPr lvl="1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Якутские национальные игры имеют многовековую историю. Они передавались из поколения в поколения, вбирая в себя лучшие национальные традиции. Игры ценны в педагогическом отношении, оказывают большое влияние на воспитание ума, характера, воли, физически укрепляют ребенка, создают интерес к народному творчеству. Академик,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этнопедагог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Г.Н.Волков в свое время сказал: «У народа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есть целая игровая цивилизация». </a:t>
            </a:r>
            <a:endParaRPr lang="ru-RU" sz="1600" dirty="0" smtClean="0"/>
          </a:p>
          <a:p>
            <a:pPr algn="just">
              <a:buNone/>
            </a:pPr>
            <a:r>
              <a:rPr lang="ru-RU" sz="1600" dirty="0" smtClean="0"/>
              <a:t>	Передо мной, как учителем физкультуры стоит задача: выбрать из всего многообразия игр наиболее эффективные и воспитывающие. Такие игры, как «тощая корова», «</a:t>
            </a:r>
            <a:r>
              <a:rPr lang="ru-RU" sz="1600" dirty="0" err="1" smtClean="0"/>
              <a:t>перетягивание</a:t>
            </a:r>
            <a:r>
              <a:rPr lang="ru-RU" sz="1600" dirty="0" smtClean="0"/>
              <a:t> бечевки», «верхом на норовистом коне», «водопой у проруби» и другие развивают реакцию, ловкость и смекалку у детей. Якутские прыжки (</a:t>
            </a:r>
            <a:r>
              <a:rPr lang="ru-RU" sz="1600" dirty="0" err="1" smtClean="0"/>
              <a:t>кылыы</a:t>
            </a:r>
            <a:r>
              <a:rPr lang="ru-RU" sz="1600" dirty="0" smtClean="0"/>
              <a:t>, </a:t>
            </a:r>
            <a:r>
              <a:rPr lang="ru-RU" sz="1600" dirty="0" err="1" smtClean="0"/>
              <a:t>ыстана</a:t>
            </a:r>
            <a:r>
              <a:rPr lang="ru-RU" sz="1600" dirty="0" smtClean="0"/>
              <a:t>, </a:t>
            </a:r>
            <a:r>
              <a:rPr lang="ru-RU" sz="1600" dirty="0" err="1" smtClean="0"/>
              <a:t>куобах</a:t>
            </a:r>
            <a:r>
              <a:rPr lang="ru-RU" sz="1600" dirty="0" smtClean="0"/>
              <a:t>), борьба «</a:t>
            </a:r>
            <a:r>
              <a:rPr lang="ru-RU" sz="1600" dirty="0" err="1" smtClean="0"/>
              <a:t>хапсагай</a:t>
            </a:r>
            <a:r>
              <a:rPr lang="ru-RU" sz="1600" dirty="0" smtClean="0"/>
              <a:t>», </a:t>
            </a:r>
            <a:r>
              <a:rPr lang="ru-RU" sz="1600" dirty="0" err="1" smtClean="0"/>
              <a:t>перетягивание</a:t>
            </a:r>
            <a:r>
              <a:rPr lang="ru-RU" sz="1600" dirty="0" smtClean="0"/>
              <a:t> палки (масс </a:t>
            </a:r>
            <a:r>
              <a:rPr lang="ru-RU" sz="1600" dirty="0" err="1" smtClean="0"/>
              <a:t>тардыЬыыта</a:t>
            </a:r>
            <a:r>
              <a:rPr lang="ru-RU" sz="1600" dirty="0" smtClean="0"/>
              <a:t>), настольные игры (</a:t>
            </a:r>
            <a:r>
              <a:rPr lang="ru-RU" sz="1600" dirty="0" err="1" smtClean="0"/>
              <a:t>хабылык</a:t>
            </a:r>
            <a:r>
              <a:rPr lang="ru-RU" sz="1600" dirty="0" smtClean="0"/>
              <a:t>, </a:t>
            </a:r>
            <a:r>
              <a:rPr lang="ru-RU" sz="1600" dirty="0" err="1" smtClean="0"/>
              <a:t>хаамыска</a:t>
            </a:r>
            <a:r>
              <a:rPr lang="ru-RU" sz="1600" dirty="0" smtClean="0"/>
              <a:t>) – это проверка на ловкость, силу, выносливость. Они способствуют повышению работоспособности мышц, подвижности суставов,  улучшению координации детей. Занятия национальными видами спорта способствуют укреплению здоровья ребенка. Результатом работы в этом направлении считаю улучшение состояния здоровья детей, что показывает мониторинг здоровья учащихся. 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Мониторинг успеваемости за 3 года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357298"/>
          <a:ext cx="8301038" cy="503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i="1" dirty="0" smtClean="0"/>
              <a:t> </a:t>
            </a:r>
            <a:r>
              <a:rPr lang="ru-RU" sz="3100" b="1" i="1" dirty="0" smtClean="0"/>
              <a:t>Сведения об уровне физического развития учащихся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043888" cy="4816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648"/>
                <a:gridCol w="1340648"/>
                <a:gridCol w="1340648"/>
                <a:gridCol w="1340648"/>
                <a:gridCol w="1340648"/>
                <a:gridCol w="1340648"/>
              </a:tblGrid>
              <a:tr h="577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2006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2007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73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Группа здоровья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 числителе – кол-во, в знаменателе - 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22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Физическое развитие выше среднего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15/7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13/7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11/6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15/9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16/10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8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Физическое развитие среднее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167/90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160/90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148/90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144/89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138/86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22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Физическое развитие ниже среднего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7/3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7/3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7/4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5/3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6/4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73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Всего детей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189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166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164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Общие данные по заболеваемости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8229600" cy="4787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2006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2007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Группа здоровья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 числителе – кол-во, в знаменателе - 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Органы зрения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8/4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17/9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13/7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11/7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11/7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Органы пищеварения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2/1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3/1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1/1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2/1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2/1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Нервная система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6/1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9/5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9/5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9/5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9/6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Опорно-двигательная система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Всего детей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189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166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164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</TotalTime>
  <Words>1976</Words>
  <Application>Microsoft Office PowerPoint</Application>
  <PresentationFormat>Экран (4:3)</PresentationFormat>
  <Paragraphs>277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ПОРТФОЛИО Винокурова Василия Егоровича учителя физкультуры </vt:lpstr>
      <vt:lpstr>Винокуров Василий Егорович</vt:lpstr>
      <vt:lpstr>Основная цель педагогической деятельности </vt:lpstr>
      <vt:lpstr>    Задачи </vt:lpstr>
      <vt:lpstr>Тема моей методической работы</vt:lpstr>
      <vt:lpstr>Содержание работы</vt:lpstr>
      <vt:lpstr>Мониторинг успеваемости за 3 года</vt:lpstr>
      <vt:lpstr>   Сведения об уровне физического развития учащихся </vt:lpstr>
      <vt:lpstr>Общие данные по заболеваемости </vt:lpstr>
      <vt:lpstr>Сведения  об учащихся, отнесенных к различным группам здоровья </vt:lpstr>
      <vt:lpstr>Программа  для иностранных туристов </vt:lpstr>
      <vt:lpstr>Слайд 12</vt:lpstr>
      <vt:lpstr>Распространение опыта</vt:lpstr>
      <vt:lpstr>Республиканский общественно-педагогический форум «Оймякон – Полюс холода»</vt:lpstr>
      <vt:lpstr>«Ойбонтон уулааьын» </vt:lpstr>
      <vt:lpstr>Внеурочная деятельность </vt:lpstr>
      <vt:lpstr>Охват  детей кружковой деятельностью </vt:lpstr>
      <vt:lpstr>Календарный план  внутришкольных соревнований на 2010 – 2011 учебный год </vt:lpstr>
      <vt:lpstr>О, спорт! Ты – жизнь!</vt:lpstr>
      <vt:lpstr>Традиционные  спортивные мероприятия школы </vt:lpstr>
      <vt:lpstr>Спортивные достижения школы  </vt:lpstr>
      <vt:lpstr>Слайд 22</vt:lpstr>
      <vt:lpstr>Слайд 23</vt:lpstr>
      <vt:lpstr>Личные спортивные достижения </vt:lpstr>
      <vt:lpstr>Мои последователи</vt:lpstr>
      <vt:lpstr>Моя гордость – Сивцев Игорь</vt:lpstr>
      <vt:lpstr>Курсы повышения квалификации </vt:lpstr>
      <vt:lpstr>Награды</vt:lpstr>
      <vt:lpstr>Слайд 29</vt:lpstr>
      <vt:lpstr>Слайд 30</vt:lpstr>
    </vt:vector>
  </TitlesOfParts>
  <Company>Оймяконская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Винокурова Василия Егоровича учителя физкультуры </dc:title>
  <dc:creator>школа</dc:creator>
  <cp:lastModifiedBy>addvisor</cp:lastModifiedBy>
  <cp:revision>28</cp:revision>
  <dcterms:created xsi:type="dcterms:W3CDTF">2010-11-16T07:12:11Z</dcterms:created>
  <dcterms:modified xsi:type="dcterms:W3CDTF">2010-11-30T00:24:30Z</dcterms:modified>
</cp:coreProperties>
</file>